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3"/>
  </p:notesMasterIdLst>
  <p:sldIdLst>
    <p:sldId id="278" r:id="rId5"/>
    <p:sldId id="279" r:id="rId6"/>
    <p:sldId id="284" r:id="rId7"/>
    <p:sldId id="292" r:id="rId8"/>
    <p:sldId id="287" r:id="rId9"/>
    <p:sldId id="288" r:id="rId10"/>
    <p:sldId id="293" r:id="rId11"/>
    <p:sldId id="289" r:id="rId12"/>
    <p:sldId id="294" r:id="rId13"/>
    <p:sldId id="291" r:id="rId14"/>
    <p:sldId id="295" r:id="rId15"/>
    <p:sldId id="297" r:id="rId16"/>
    <p:sldId id="298" r:id="rId17"/>
    <p:sldId id="299" r:id="rId18"/>
    <p:sldId id="286" r:id="rId19"/>
    <p:sldId id="300" r:id="rId20"/>
    <p:sldId id="301" r:id="rId21"/>
    <p:sldId id="30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6/26/2022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711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5857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3025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0228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9205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8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4975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0775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5341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1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0863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184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07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969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0459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513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6/26/2022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6/26/2022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Assignment 1</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Geolocation Analysis</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4636008" y="625938"/>
            <a:ext cx="7234567" cy="970450"/>
          </a:xfrm>
        </p:spPr>
        <p:txBody>
          <a:bodyPr>
            <a:normAutofit fontScale="90000"/>
          </a:bodyPr>
          <a:lstStyle/>
          <a:p>
            <a:r>
              <a:rPr lang="en-US" dirty="0"/>
              <a:t>Q2</a:t>
            </a:r>
            <a:br>
              <a:rPr lang="en-US" dirty="0"/>
            </a:br>
            <a:r>
              <a:rPr lang="en-GB" sz="1800" b="0" i="0" u="none" strike="noStrike" baseline="0" dirty="0">
                <a:solidFill>
                  <a:schemeClr val="tx1"/>
                </a:solidFill>
                <a:latin typeface="Calibri" panose="020F0502020204030204" pitchFamily="34" charset="0"/>
              </a:rPr>
              <a:t>How many journeys did the subscriber take, and which are the origins/destinations?</a:t>
            </a:r>
            <a:endParaRPr lang="en-US" sz="1800" dirty="0"/>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1860" b="-3"/>
          <a:stretch/>
        </p:blipFill>
        <p:spPr>
          <a:xfrm>
            <a:off x="632815" y="643465"/>
            <a:ext cx="4003193" cy="5103372"/>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848576" y="5187820"/>
            <a:ext cx="7234567" cy="1474237"/>
          </a:xfrm>
        </p:spPr>
        <p:txBody>
          <a:bodyPr anchor="ctr">
            <a:normAutofit/>
          </a:bodyPr>
          <a:lstStyle/>
          <a:p>
            <a:pPr marL="36900" indent="0">
              <a:buNone/>
            </a:pPr>
            <a:r>
              <a:rPr lang="en-GB" sz="1800" b="0" i="0" u="none" strike="noStrike" baseline="0" dirty="0">
                <a:solidFill>
                  <a:schemeClr val="tx1"/>
                </a:solidFill>
                <a:latin typeface="Calibri" panose="020F0502020204030204" pitchFamily="34" charset="0"/>
              </a:rPr>
              <a:t>Looking at the overview of map’s patterns, I would split the individual’s whole day movements into </a:t>
            </a:r>
            <a:r>
              <a:rPr lang="en-GB" sz="1800" b="1" i="0" u="none" strike="noStrike" baseline="0" dirty="0">
                <a:solidFill>
                  <a:schemeClr val="tx1"/>
                </a:solidFill>
                <a:latin typeface="Calibri" panose="020F0502020204030204" pitchFamily="34" charset="0"/>
              </a:rPr>
              <a:t>4 journeys.</a:t>
            </a:r>
          </a:p>
        </p:txBody>
      </p:sp>
      <p:pic>
        <p:nvPicPr>
          <p:cNvPr id="5" name="Picture 4">
            <a:extLst>
              <a:ext uri="{FF2B5EF4-FFF2-40B4-BE49-F238E27FC236}">
                <a16:creationId xmlns:a16="http://schemas.microsoft.com/office/drawing/2014/main" id="{1894B2A9-C2CB-FC7E-2E9F-6B507C87BB42}"/>
              </a:ext>
            </a:extLst>
          </p:cNvPr>
          <p:cNvPicPr>
            <a:picLocks noChangeAspect="1"/>
          </p:cNvPicPr>
          <p:nvPr/>
        </p:nvPicPr>
        <p:blipFill>
          <a:blip r:embed="rId4"/>
          <a:stretch>
            <a:fillRect/>
          </a:stretch>
        </p:blipFill>
        <p:spPr>
          <a:xfrm>
            <a:off x="6064000" y="1596388"/>
            <a:ext cx="4378581" cy="3470988"/>
          </a:xfrm>
          <a:prstGeom prst="rect">
            <a:avLst/>
          </a:prstGeom>
        </p:spPr>
      </p:pic>
    </p:spTree>
    <p:extLst>
      <p:ext uri="{BB962C8B-B14F-4D97-AF65-F5344CB8AC3E}">
        <p14:creationId xmlns:p14="http://schemas.microsoft.com/office/powerpoint/2010/main" val="650629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4636008" y="625938"/>
            <a:ext cx="7234567" cy="970450"/>
          </a:xfrm>
        </p:spPr>
        <p:txBody>
          <a:bodyPr>
            <a:normAutofit fontScale="90000"/>
          </a:bodyPr>
          <a:lstStyle/>
          <a:p>
            <a:r>
              <a:rPr lang="en-US" dirty="0"/>
              <a:t>Q2</a:t>
            </a:r>
            <a:br>
              <a:rPr lang="en-US" dirty="0"/>
            </a:br>
            <a:r>
              <a:rPr lang="en-GB" sz="1800" b="0" i="0" u="none" strike="noStrike" baseline="0" dirty="0">
                <a:solidFill>
                  <a:schemeClr val="tx1"/>
                </a:solidFill>
                <a:latin typeface="Calibri" panose="020F0502020204030204" pitchFamily="34" charset="0"/>
              </a:rPr>
              <a:t>How many journeys did the subscriber take, and which are the origins/destinations?</a:t>
            </a:r>
            <a:endParaRPr lang="en-US" sz="1800" dirty="0"/>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1860" b="-3"/>
          <a:stretch/>
        </p:blipFill>
        <p:spPr>
          <a:xfrm>
            <a:off x="632815" y="643465"/>
            <a:ext cx="4003193" cy="5103372"/>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762394" y="4757825"/>
            <a:ext cx="7234567" cy="1950885"/>
          </a:xfrm>
        </p:spPr>
        <p:txBody>
          <a:bodyPr anchor="ctr">
            <a:normAutofit/>
          </a:bodyPr>
          <a:lstStyle/>
          <a:p>
            <a:pPr marL="36900" indent="0">
              <a:buNone/>
            </a:pPr>
            <a:r>
              <a:rPr lang="en-GB" sz="1800" b="0" i="0" u="none" strike="noStrike" baseline="0" dirty="0">
                <a:solidFill>
                  <a:schemeClr val="tx1"/>
                </a:solidFill>
                <a:latin typeface="Calibri" panose="020F0502020204030204" pitchFamily="34" charset="0"/>
              </a:rPr>
              <a:t>Journey 1: Commuting to Little India area from Home</a:t>
            </a:r>
          </a:p>
          <a:p>
            <a:pPr marL="36900" indent="0">
              <a:buNone/>
            </a:pPr>
            <a:r>
              <a:rPr lang="en-GB" sz="1800" dirty="0">
                <a:solidFill>
                  <a:schemeClr val="tx1"/>
                </a:solidFill>
                <a:latin typeface="Calibri" panose="020F0502020204030204" pitchFamily="34" charset="0"/>
              </a:rPr>
              <a:t>- Individual set off from home and arrived at Little India area for his/her first activity/errand, as evidenced from the slight change into darker shading at Little India (ignore the circles with the darkest shades for now)</a:t>
            </a:r>
          </a:p>
        </p:txBody>
      </p:sp>
      <p:pic>
        <p:nvPicPr>
          <p:cNvPr id="6" name="Picture 5">
            <a:extLst>
              <a:ext uri="{FF2B5EF4-FFF2-40B4-BE49-F238E27FC236}">
                <a16:creationId xmlns:a16="http://schemas.microsoft.com/office/drawing/2014/main" id="{0E717BAC-091C-90C9-D3D1-63BA123C4B5A}"/>
              </a:ext>
            </a:extLst>
          </p:cNvPr>
          <p:cNvPicPr>
            <a:picLocks noChangeAspect="1"/>
          </p:cNvPicPr>
          <p:nvPr/>
        </p:nvPicPr>
        <p:blipFill>
          <a:blip r:embed="rId4"/>
          <a:stretch>
            <a:fillRect/>
          </a:stretch>
        </p:blipFill>
        <p:spPr>
          <a:xfrm>
            <a:off x="5675277" y="1685503"/>
            <a:ext cx="5156028" cy="3019295"/>
          </a:xfrm>
          <a:prstGeom prst="rect">
            <a:avLst/>
          </a:prstGeom>
        </p:spPr>
      </p:pic>
    </p:spTree>
    <p:extLst>
      <p:ext uri="{BB962C8B-B14F-4D97-AF65-F5344CB8AC3E}">
        <p14:creationId xmlns:p14="http://schemas.microsoft.com/office/powerpoint/2010/main" val="3878773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4636008" y="625938"/>
            <a:ext cx="7234567" cy="970450"/>
          </a:xfrm>
        </p:spPr>
        <p:txBody>
          <a:bodyPr>
            <a:normAutofit fontScale="90000"/>
          </a:bodyPr>
          <a:lstStyle/>
          <a:p>
            <a:r>
              <a:rPr lang="en-US" dirty="0"/>
              <a:t>Q2</a:t>
            </a:r>
            <a:br>
              <a:rPr lang="en-US" dirty="0"/>
            </a:br>
            <a:r>
              <a:rPr lang="en-GB" sz="1800" b="0" i="0" u="none" strike="noStrike" baseline="0" dirty="0">
                <a:solidFill>
                  <a:schemeClr val="tx1"/>
                </a:solidFill>
                <a:latin typeface="Calibri" panose="020F0502020204030204" pitchFamily="34" charset="0"/>
              </a:rPr>
              <a:t>How many journeys did the subscriber take, and which are the origins/destinations?</a:t>
            </a:r>
            <a:endParaRPr lang="en-US" sz="1800" dirty="0"/>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1860" b="-3"/>
          <a:stretch/>
        </p:blipFill>
        <p:spPr>
          <a:xfrm>
            <a:off x="632815" y="643465"/>
            <a:ext cx="4003193" cy="5103372"/>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762394" y="4757825"/>
            <a:ext cx="7234567" cy="1950885"/>
          </a:xfrm>
        </p:spPr>
        <p:txBody>
          <a:bodyPr anchor="ctr">
            <a:normAutofit/>
          </a:bodyPr>
          <a:lstStyle/>
          <a:p>
            <a:pPr marL="36900" indent="0">
              <a:buNone/>
            </a:pPr>
            <a:r>
              <a:rPr lang="en-GB" sz="1800" b="0" i="0" u="none" strike="noStrike" baseline="0" dirty="0">
                <a:solidFill>
                  <a:schemeClr val="tx1"/>
                </a:solidFill>
                <a:latin typeface="Calibri" panose="020F0502020204030204" pitchFamily="34" charset="0"/>
              </a:rPr>
              <a:t>Journey 2: Commuting from Little India area to Orchard area</a:t>
            </a:r>
          </a:p>
          <a:p>
            <a:pPr marL="36900" indent="0">
              <a:buNone/>
            </a:pPr>
            <a:r>
              <a:rPr lang="en-GB" sz="1800" dirty="0">
                <a:solidFill>
                  <a:schemeClr val="tx1"/>
                </a:solidFill>
                <a:latin typeface="Calibri" panose="020F0502020204030204" pitchFamily="34" charset="0"/>
              </a:rPr>
              <a:t>- Individual then set off from Little India to Orchard and spends the bulk of his/her time there, once again evidenced from the gradual change into darker shades of circles in the Orchard area</a:t>
            </a:r>
          </a:p>
        </p:txBody>
      </p:sp>
      <p:pic>
        <p:nvPicPr>
          <p:cNvPr id="5" name="Picture 4">
            <a:extLst>
              <a:ext uri="{FF2B5EF4-FFF2-40B4-BE49-F238E27FC236}">
                <a16:creationId xmlns:a16="http://schemas.microsoft.com/office/drawing/2014/main" id="{E1810693-5AA2-EF02-71F5-3B4F8CDBD87B}"/>
              </a:ext>
            </a:extLst>
          </p:cNvPr>
          <p:cNvPicPr>
            <a:picLocks noChangeAspect="1"/>
          </p:cNvPicPr>
          <p:nvPr/>
        </p:nvPicPr>
        <p:blipFill>
          <a:blip r:embed="rId4"/>
          <a:stretch>
            <a:fillRect/>
          </a:stretch>
        </p:blipFill>
        <p:spPr>
          <a:xfrm>
            <a:off x="6322014" y="1596388"/>
            <a:ext cx="3862553" cy="3236869"/>
          </a:xfrm>
          <a:prstGeom prst="rect">
            <a:avLst/>
          </a:prstGeom>
        </p:spPr>
      </p:pic>
    </p:spTree>
    <p:extLst>
      <p:ext uri="{BB962C8B-B14F-4D97-AF65-F5344CB8AC3E}">
        <p14:creationId xmlns:p14="http://schemas.microsoft.com/office/powerpoint/2010/main" val="1228819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4636008" y="625938"/>
            <a:ext cx="7234567" cy="970450"/>
          </a:xfrm>
        </p:spPr>
        <p:txBody>
          <a:bodyPr>
            <a:normAutofit fontScale="90000"/>
          </a:bodyPr>
          <a:lstStyle/>
          <a:p>
            <a:r>
              <a:rPr lang="en-US" dirty="0"/>
              <a:t>Q2</a:t>
            </a:r>
            <a:br>
              <a:rPr lang="en-US" dirty="0"/>
            </a:br>
            <a:r>
              <a:rPr lang="en-GB" sz="1800" b="0" i="0" u="none" strike="noStrike" baseline="0" dirty="0">
                <a:solidFill>
                  <a:schemeClr val="tx1"/>
                </a:solidFill>
                <a:latin typeface="Calibri" panose="020F0502020204030204" pitchFamily="34" charset="0"/>
              </a:rPr>
              <a:t>How many journeys did the subscriber take, and which are the origins/destinations?</a:t>
            </a:r>
            <a:endParaRPr lang="en-US" sz="1800" dirty="0"/>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1860" b="-3"/>
          <a:stretch/>
        </p:blipFill>
        <p:spPr>
          <a:xfrm>
            <a:off x="632815" y="643465"/>
            <a:ext cx="4003193" cy="5103372"/>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762394" y="4757825"/>
            <a:ext cx="7234567" cy="1950885"/>
          </a:xfrm>
        </p:spPr>
        <p:txBody>
          <a:bodyPr anchor="ctr">
            <a:normAutofit/>
          </a:bodyPr>
          <a:lstStyle/>
          <a:p>
            <a:pPr marL="36900" indent="0">
              <a:buNone/>
            </a:pPr>
            <a:r>
              <a:rPr lang="en-GB" sz="1800" b="0" i="0" u="none" strike="noStrike" baseline="0" dirty="0">
                <a:solidFill>
                  <a:schemeClr val="tx1"/>
                </a:solidFill>
                <a:latin typeface="Calibri" panose="020F0502020204030204" pitchFamily="34" charset="0"/>
              </a:rPr>
              <a:t>Journey 3: Commuting from Orchard area to City Square</a:t>
            </a:r>
          </a:p>
          <a:p>
            <a:pPr marL="36900" indent="0">
              <a:buNone/>
            </a:pPr>
            <a:r>
              <a:rPr lang="en-GB" sz="1800" dirty="0">
                <a:solidFill>
                  <a:schemeClr val="tx1"/>
                </a:solidFill>
                <a:latin typeface="Calibri" panose="020F0502020204030204" pitchFamily="34" charset="0"/>
              </a:rPr>
              <a:t>- Individual then set off from Orchard to City Square, with the circles at City Square / Farrer Park now turning into the darkest shades</a:t>
            </a:r>
          </a:p>
        </p:txBody>
      </p:sp>
      <p:pic>
        <p:nvPicPr>
          <p:cNvPr id="6" name="Picture 5">
            <a:extLst>
              <a:ext uri="{FF2B5EF4-FFF2-40B4-BE49-F238E27FC236}">
                <a16:creationId xmlns:a16="http://schemas.microsoft.com/office/drawing/2014/main" id="{BF6242A6-584A-74F2-6425-BFC3A5983416}"/>
              </a:ext>
            </a:extLst>
          </p:cNvPr>
          <p:cNvPicPr>
            <a:picLocks noChangeAspect="1"/>
          </p:cNvPicPr>
          <p:nvPr/>
        </p:nvPicPr>
        <p:blipFill>
          <a:blip r:embed="rId4"/>
          <a:stretch>
            <a:fillRect/>
          </a:stretch>
        </p:blipFill>
        <p:spPr>
          <a:xfrm>
            <a:off x="6015347" y="1596388"/>
            <a:ext cx="4550533" cy="3264074"/>
          </a:xfrm>
          <a:prstGeom prst="rect">
            <a:avLst/>
          </a:prstGeom>
        </p:spPr>
      </p:pic>
    </p:spTree>
    <p:extLst>
      <p:ext uri="{BB962C8B-B14F-4D97-AF65-F5344CB8AC3E}">
        <p14:creationId xmlns:p14="http://schemas.microsoft.com/office/powerpoint/2010/main" val="3535735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4636008" y="625938"/>
            <a:ext cx="7234567" cy="970450"/>
          </a:xfrm>
        </p:spPr>
        <p:txBody>
          <a:bodyPr>
            <a:normAutofit fontScale="90000"/>
          </a:bodyPr>
          <a:lstStyle/>
          <a:p>
            <a:r>
              <a:rPr lang="en-US" dirty="0"/>
              <a:t>Q2</a:t>
            </a:r>
            <a:br>
              <a:rPr lang="en-US" dirty="0"/>
            </a:br>
            <a:r>
              <a:rPr lang="en-GB" sz="1800" b="0" i="0" u="none" strike="noStrike" baseline="0" dirty="0">
                <a:solidFill>
                  <a:schemeClr val="tx1"/>
                </a:solidFill>
                <a:latin typeface="Calibri" panose="020F0502020204030204" pitchFamily="34" charset="0"/>
              </a:rPr>
              <a:t>How many journeys did the subscriber take, and which are the origins/destinations?</a:t>
            </a:r>
            <a:endParaRPr lang="en-US" sz="1800" dirty="0"/>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1860" b="-3"/>
          <a:stretch/>
        </p:blipFill>
        <p:spPr>
          <a:xfrm>
            <a:off x="632815" y="643465"/>
            <a:ext cx="4003193" cy="5103372"/>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762394" y="4757825"/>
            <a:ext cx="7234567" cy="1950885"/>
          </a:xfrm>
        </p:spPr>
        <p:txBody>
          <a:bodyPr anchor="ctr">
            <a:normAutofit/>
          </a:bodyPr>
          <a:lstStyle/>
          <a:p>
            <a:pPr marL="36900" indent="0">
              <a:buNone/>
            </a:pPr>
            <a:r>
              <a:rPr lang="en-GB" sz="1800" b="0" i="0" u="none" strike="noStrike" baseline="0" dirty="0">
                <a:solidFill>
                  <a:schemeClr val="tx1"/>
                </a:solidFill>
                <a:latin typeface="Calibri" panose="020F0502020204030204" pitchFamily="34" charset="0"/>
              </a:rPr>
              <a:t>Journey 4: Commuting City Square / Farrer Park back to Home</a:t>
            </a:r>
          </a:p>
          <a:p>
            <a:pPr marL="36900" indent="0">
              <a:buNone/>
            </a:pPr>
            <a:r>
              <a:rPr lang="en-GB" sz="1800" dirty="0">
                <a:solidFill>
                  <a:schemeClr val="tx1"/>
                </a:solidFill>
                <a:latin typeface="Calibri" panose="020F0502020204030204" pitchFamily="34" charset="0"/>
              </a:rPr>
              <a:t>- Finally, individual heads home from City Square / Farrer Park, with the darkest shades of circles appearing as they did earlier in the day (an indication that individual’s residence is at those areas near </a:t>
            </a:r>
            <a:r>
              <a:rPr lang="en-GB" sz="1800" dirty="0" err="1">
                <a:solidFill>
                  <a:schemeClr val="tx1"/>
                </a:solidFill>
                <a:latin typeface="Calibri" panose="020F0502020204030204" pitchFamily="34" charset="0"/>
              </a:rPr>
              <a:t>Joo</a:t>
            </a:r>
            <a:r>
              <a:rPr lang="en-GB" sz="1800" dirty="0">
                <a:solidFill>
                  <a:schemeClr val="tx1"/>
                </a:solidFill>
                <a:latin typeface="Calibri" panose="020F0502020204030204" pitchFamily="34" charset="0"/>
              </a:rPr>
              <a:t> Seng)</a:t>
            </a:r>
          </a:p>
        </p:txBody>
      </p:sp>
      <p:pic>
        <p:nvPicPr>
          <p:cNvPr id="7" name="Picture 6">
            <a:extLst>
              <a:ext uri="{FF2B5EF4-FFF2-40B4-BE49-F238E27FC236}">
                <a16:creationId xmlns:a16="http://schemas.microsoft.com/office/drawing/2014/main" id="{F540E31B-6A21-30B8-23FB-4E7723ADF004}"/>
              </a:ext>
            </a:extLst>
          </p:cNvPr>
          <p:cNvPicPr>
            <a:picLocks noChangeAspect="1"/>
          </p:cNvPicPr>
          <p:nvPr/>
        </p:nvPicPr>
        <p:blipFill>
          <a:blip r:embed="rId4"/>
          <a:stretch>
            <a:fillRect/>
          </a:stretch>
        </p:blipFill>
        <p:spPr>
          <a:xfrm>
            <a:off x="6096000" y="1716285"/>
            <a:ext cx="4311529" cy="3172170"/>
          </a:xfrm>
          <a:prstGeom prst="rect">
            <a:avLst/>
          </a:prstGeom>
        </p:spPr>
      </p:pic>
    </p:spTree>
    <p:extLst>
      <p:ext uri="{BB962C8B-B14F-4D97-AF65-F5344CB8AC3E}">
        <p14:creationId xmlns:p14="http://schemas.microsoft.com/office/powerpoint/2010/main" val="1172095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4636008" y="677926"/>
            <a:ext cx="7597833" cy="970450"/>
          </a:xfrm>
        </p:spPr>
        <p:txBody>
          <a:bodyPr>
            <a:normAutofit fontScale="90000"/>
          </a:bodyPr>
          <a:lstStyle/>
          <a:p>
            <a:r>
              <a:rPr lang="en-US" dirty="0"/>
              <a:t>Q3</a:t>
            </a:r>
            <a:br>
              <a:rPr lang="en-US" dirty="0"/>
            </a:br>
            <a:r>
              <a:rPr lang="en-GB" sz="1800" b="0" i="0" u="none" strike="noStrike" baseline="0" dirty="0">
                <a:solidFill>
                  <a:schemeClr val="tx1"/>
                </a:solidFill>
                <a:latin typeface="Calibri" panose="020F0502020204030204" pitchFamily="34" charset="0"/>
              </a:rPr>
              <a:t>Derive the mode of transport for each journey based on time &amp; geolocation information.</a:t>
            </a:r>
            <a:br>
              <a:rPr lang="en-GB" sz="1800" b="0" i="0" u="none" strike="noStrike" baseline="0" dirty="0">
                <a:solidFill>
                  <a:schemeClr val="tx1"/>
                </a:solidFill>
                <a:latin typeface="Calibri" panose="020F0502020204030204" pitchFamily="34" charset="0"/>
              </a:rPr>
            </a:br>
            <a:endParaRPr lang="en-US" sz="1800" dirty="0"/>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1860" b="-3"/>
          <a:stretch/>
        </p:blipFill>
        <p:spPr>
          <a:xfrm>
            <a:off x="632815" y="643465"/>
            <a:ext cx="4003193" cy="5103372"/>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33697" y="4732140"/>
            <a:ext cx="6402454" cy="1694997"/>
          </a:xfrm>
        </p:spPr>
        <p:txBody>
          <a:bodyPr anchor="ctr">
            <a:normAutofit/>
          </a:bodyPr>
          <a:lstStyle/>
          <a:p>
            <a:pPr marL="36900" indent="0">
              <a:buNone/>
            </a:pPr>
            <a:r>
              <a:rPr lang="en-GB" sz="1800" b="0" i="0" u="none" strike="noStrike" baseline="0" dirty="0">
                <a:solidFill>
                  <a:schemeClr val="tx1"/>
                </a:solidFill>
                <a:latin typeface="Calibri" panose="020F0502020204030204" pitchFamily="34" charset="0"/>
              </a:rPr>
              <a:t>Visually, one can already tell that the individual took MRT for his/her journeys, as evidenced by the pings at the MRT stations (specifically the NEL stations)</a:t>
            </a:r>
          </a:p>
        </p:txBody>
      </p:sp>
      <p:pic>
        <p:nvPicPr>
          <p:cNvPr id="9" name="Picture 8">
            <a:extLst>
              <a:ext uri="{FF2B5EF4-FFF2-40B4-BE49-F238E27FC236}">
                <a16:creationId xmlns:a16="http://schemas.microsoft.com/office/drawing/2014/main" id="{E1232D18-D456-CC86-F608-AE3E0270BA7D}"/>
              </a:ext>
            </a:extLst>
          </p:cNvPr>
          <p:cNvPicPr>
            <a:picLocks noChangeAspect="1"/>
          </p:cNvPicPr>
          <p:nvPr/>
        </p:nvPicPr>
        <p:blipFill>
          <a:blip r:embed="rId4"/>
          <a:stretch>
            <a:fillRect/>
          </a:stretch>
        </p:blipFill>
        <p:spPr>
          <a:xfrm>
            <a:off x="6831041" y="1648376"/>
            <a:ext cx="3207766" cy="3292181"/>
          </a:xfrm>
          <a:prstGeom prst="rect">
            <a:avLst/>
          </a:prstGeom>
        </p:spPr>
      </p:pic>
    </p:spTree>
    <p:extLst>
      <p:ext uri="{BB962C8B-B14F-4D97-AF65-F5344CB8AC3E}">
        <p14:creationId xmlns:p14="http://schemas.microsoft.com/office/powerpoint/2010/main" val="4066418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4636008" y="677926"/>
            <a:ext cx="7597833" cy="970450"/>
          </a:xfrm>
        </p:spPr>
        <p:txBody>
          <a:bodyPr>
            <a:normAutofit fontScale="90000"/>
          </a:bodyPr>
          <a:lstStyle/>
          <a:p>
            <a:r>
              <a:rPr lang="en-US" dirty="0"/>
              <a:t>Q3</a:t>
            </a:r>
            <a:br>
              <a:rPr lang="en-US" dirty="0"/>
            </a:br>
            <a:r>
              <a:rPr lang="en-GB" sz="1800" b="0" i="0" u="none" strike="noStrike" baseline="0" dirty="0">
                <a:solidFill>
                  <a:schemeClr val="tx1"/>
                </a:solidFill>
                <a:latin typeface="Calibri" panose="020F0502020204030204" pitchFamily="34" charset="0"/>
              </a:rPr>
              <a:t>Derive the mode of transport for each journey based on time &amp; geolocation information.</a:t>
            </a:r>
            <a:br>
              <a:rPr lang="en-GB" sz="1800" b="0" i="0" u="none" strike="noStrike" baseline="0" dirty="0">
                <a:solidFill>
                  <a:schemeClr val="tx1"/>
                </a:solidFill>
                <a:latin typeface="Calibri" panose="020F0502020204030204" pitchFamily="34" charset="0"/>
              </a:rPr>
            </a:br>
            <a:endParaRPr lang="en-US" sz="1800" dirty="0"/>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1860" b="-3"/>
          <a:stretch/>
        </p:blipFill>
        <p:spPr>
          <a:xfrm>
            <a:off x="632815" y="643465"/>
            <a:ext cx="4003193" cy="5103372"/>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907481" y="4574198"/>
            <a:ext cx="7200507" cy="2009482"/>
          </a:xfrm>
        </p:spPr>
        <p:txBody>
          <a:bodyPr anchor="ctr">
            <a:normAutofit fontScale="92500" lnSpcReduction="20000"/>
          </a:bodyPr>
          <a:lstStyle/>
          <a:p>
            <a:pPr marL="36900" indent="0">
              <a:buNone/>
            </a:pPr>
            <a:r>
              <a:rPr lang="en-GB" sz="1800" b="0" i="0" u="none" strike="noStrike" baseline="0" dirty="0">
                <a:solidFill>
                  <a:schemeClr val="tx1"/>
                </a:solidFill>
                <a:latin typeface="Calibri" panose="020F0502020204030204" pitchFamily="34" charset="0"/>
              </a:rPr>
              <a:t>For Journey 1 (left) – from home - and Journey 4 (right) – back to home - the individual likely took train as evidenced by the route following the NEL train route, with subsequent changing to Circle Line at Serangoon MRT station, onwards to Tai Seng MRT Station.</a:t>
            </a:r>
          </a:p>
          <a:p>
            <a:pPr marL="36900" indent="0">
              <a:buNone/>
            </a:pPr>
            <a:endParaRPr lang="en-GB" sz="1800" dirty="0">
              <a:solidFill>
                <a:schemeClr val="tx1"/>
              </a:solidFill>
              <a:latin typeface="Calibri" panose="020F0502020204030204" pitchFamily="34" charset="0"/>
            </a:endParaRPr>
          </a:p>
          <a:p>
            <a:pPr marL="36900" indent="0">
              <a:buNone/>
            </a:pPr>
            <a:r>
              <a:rPr lang="en-GB" sz="1800" b="0" i="0" u="none" strike="noStrike" baseline="0" dirty="0">
                <a:solidFill>
                  <a:schemeClr val="tx1"/>
                </a:solidFill>
                <a:latin typeface="Calibri" panose="020F0502020204030204" pitchFamily="34" charset="0"/>
              </a:rPr>
              <a:t>He/she could have taken a bus or cab, but on the basis of the movement pattern of the pings, MRT as </a:t>
            </a:r>
            <a:r>
              <a:rPr lang="en-GB" sz="1800" dirty="0">
                <a:solidFill>
                  <a:schemeClr val="tx1"/>
                </a:solidFill>
                <a:latin typeface="Calibri" panose="020F0502020204030204" pitchFamily="34" charset="0"/>
              </a:rPr>
              <a:t>his/her mode of transport is a better guess.</a:t>
            </a:r>
            <a:endParaRPr lang="en-GB" sz="1800" b="0" i="0" u="none" strike="noStrike" baseline="0" dirty="0">
              <a:solidFill>
                <a:schemeClr val="tx1"/>
              </a:solidFill>
              <a:latin typeface="Calibri" panose="020F0502020204030204" pitchFamily="34" charset="0"/>
            </a:endParaRPr>
          </a:p>
        </p:txBody>
      </p:sp>
      <p:pic>
        <p:nvPicPr>
          <p:cNvPr id="6" name="Picture 5">
            <a:extLst>
              <a:ext uri="{FF2B5EF4-FFF2-40B4-BE49-F238E27FC236}">
                <a16:creationId xmlns:a16="http://schemas.microsoft.com/office/drawing/2014/main" id="{B6D39BC1-8A32-E170-24A4-9069E50E8164}"/>
              </a:ext>
            </a:extLst>
          </p:cNvPr>
          <p:cNvPicPr>
            <a:picLocks noChangeAspect="1"/>
          </p:cNvPicPr>
          <p:nvPr/>
        </p:nvPicPr>
        <p:blipFill>
          <a:blip r:embed="rId4"/>
          <a:stretch>
            <a:fillRect/>
          </a:stretch>
        </p:blipFill>
        <p:spPr>
          <a:xfrm>
            <a:off x="4907481" y="2041151"/>
            <a:ext cx="3941353" cy="2307999"/>
          </a:xfrm>
          <a:prstGeom prst="rect">
            <a:avLst/>
          </a:prstGeom>
        </p:spPr>
      </p:pic>
      <p:pic>
        <p:nvPicPr>
          <p:cNvPr id="7" name="Picture 6">
            <a:extLst>
              <a:ext uri="{FF2B5EF4-FFF2-40B4-BE49-F238E27FC236}">
                <a16:creationId xmlns:a16="http://schemas.microsoft.com/office/drawing/2014/main" id="{639CC955-998D-C694-7E4D-CE53D97143AF}"/>
              </a:ext>
            </a:extLst>
          </p:cNvPr>
          <p:cNvPicPr>
            <a:picLocks noChangeAspect="1"/>
          </p:cNvPicPr>
          <p:nvPr/>
        </p:nvPicPr>
        <p:blipFill>
          <a:blip r:embed="rId5"/>
          <a:stretch>
            <a:fillRect/>
          </a:stretch>
        </p:blipFill>
        <p:spPr>
          <a:xfrm>
            <a:off x="8971017" y="2031366"/>
            <a:ext cx="3136971" cy="2307999"/>
          </a:xfrm>
          <a:prstGeom prst="rect">
            <a:avLst/>
          </a:prstGeom>
        </p:spPr>
      </p:pic>
    </p:spTree>
    <p:extLst>
      <p:ext uri="{BB962C8B-B14F-4D97-AF65-F5344CB8AC3E}">
        <p14:creationId xmlns:p14="http://schemas.microsoft.com/office/powerpoint/2010/main" val="1449472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4636008" y="677926"/>
            <a:ext cx="7597833" cy="970450"/>
          </a:xfrm>
        </p:spPr>
        <p:txBody>
          <a:bodyPr>
            <a:normAutofit fontScale="90000"/>
          </a:bodyPr>
          <a:lstStyle/>
          <a:p>
            <a:r>
              <a:rPr lang="en-US" dirty="0"/>
              <a:t>Q3</a:t>
            </a:r>
            <a:br>
              <a:rPr lang="en-US" dirty="0"/>
            </a:br>
            <a:r>
              <a:rPr lang="en-GB" sz="1800" b="0" i="0" u="none" strike="noStrike" baseline="0" dirty="0">
                <a:solidFill>
                  <a:schemeClr val="tx1"/>
                </a:solidFill>
                <a:latin typeface="Calibri" panose="020F0502020204030204" pitchFamily="34" charset="0"/>
              </a:rPr>
              <a:t>Derive the mode of transport for each journey based on time &amp; geolocation information.</a:t>
            </a:r>
            <a:br>
              <a:rPr lang="en-GB" sz="1800" b="0" i="0" u="none" strike="noStrike" baseline="0" dirty="0">
                <a:solidFill>
                  <a:schemeClr val="tx1"/>
                </a:solidFill>
                <a:latin typeface="Calibri" panose="020F0502020204030204" pitchFamily="34" charset="0"/>
              </a:rPr>
            </a:br>
            <a:endParaRPr lang="en-US" sz="1800" dirty="0"/>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1860" b="-3"/>
          <a:stretch/>
        </p:blipFill>
        <p:spPr>
          <a:xfrm>
            <a:off x="632815" y="643465"/>
            <a:ext cx="4003193" cy="5103372"/>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907481" y="4833256"/>
            <a:ext cx="7200507" cy="1750423"/>
          </a:xfrm>
        </p:spPr>
        <p:txBody>
          <a:bodyPr anchor="ctr">
            <a:normAutofit/>
          </a:bodyPr>
          <a:lstStyle/>
          <a:p>
            <a:pPr marL="36900" indent="0">
              <a:buNone/>
            </a:pPr>
            <a:r>
              <a:rPr lang="en-GB" sz="1800" b="0" i="0" u="none" strike="noStrike" baseline="0" dirty="0">
                <a:solidFill>
                  <a:schemeClr val="tx1"/>
                </a:solidFill>
                <a:latin typeface="Calibri" panose="020F0502020204030204" pitchFamily="34" charset="0"/>
              </a:rPr>
              <a:t>The same reasoning, as per previous slide, would apply to Journey 2 – from Little India area to Orchard area, via NEL (Little India MRT station pings and </a:t>
            </a:r>
            <a:r>
              <a:rPr lang="en-GB" sz="1800" b="0" i="0" u="none" strike="noStrike" baseline="0" dirty="0" err="1">
                <a:solidFill>
                  <a:schemeClr val="tx1"/>
                </a:solidFill>
                <a:latin typeface="Calibri" panose="020F0502020204030204" pitchFamily="34" charset="0"/>
              </a:rPr>
              <a:t>Dhoby</a:t>
            </a:r>
            <a:r>
              <a:rPr lang="en-GB" sz="1800" b="0" i="0" u="none" strike="noStrike" baseline="0" dirty="0">
                <a:solidFill>
                  <a:schemeClr val="tx1"/>
                </a:solidFill>
                <a:latin typeface="Calibri" panose="020F0502020204030204" pitchFamily="34" charset="0"/>
              </a:rPr>
              <a:t> </a:t>
            </a:r>
            <a:r>
              <a:rPr lang="en-GB" sz="1800" b="0" i="0" u="none" strike="noStrike" baseline="0" dirty="0" err="1">
                <a:solidFill>
                  <a:schemeClr val="tx1"/>
                </a:solidFill>
                <a:latin typeface="Calibri" panose="020F0502020204030204" pitchFamily="34" charset="0"/>
              </a:rPr>
              <a:t>Ghaut</a:t>
            </a:r>
            <a:r>
              <a:rPr lang="en-GB" sz="1800" b="0" i="0" u="none" strike="noStrike" baseline="0" dirty="0">
                <a:solidFill>
                  <a:schemeClr val="tx1"/>
                </a:solidFill>
                <a:latin typeface="Calibri" panose="020F0502020204030204" pitchFamily="34" charset="0"/>
              </a:rPr>
              <a:t> MRT station pings).</a:t>
            </a:r>
          </a:p>
        </p:txBody>
      </p:sp>
      <p:pic>
        <p:nvPicPr>
          <p:cNvPr id="8" name="Picture 7">
            <a:extLst>
              <a:ext uri="{FF2B5EF4-FFF2-40B4-BE49-F238E27FC236}">
                <a16:creationId xmlns:a16="http://schemas.microsoft.com/office/drawing/2014/main" id="{78A35A6A-0566-8B49-0A4D-625509D057A7}"/>
              </a:ext>
            </a:extLst>
          </p:cNvPr>
          <p:cNvPicPr>
            <a:picLocks noChangeAspect="1"/>
          </p:cNvPicPr>
          <p:nvPr/>
        </p:nvPicPr>
        <p:blipFill>
          <a:blip r:embed="rId4"/>
          <a:stretch>
            <a:fillRect/>
          </a:stretch>
        </p:blipFill>
        <p:spPr>
          <a:xfrm>
            <a:off x="6322014" y="1596388"/>
            <a:ext cx="3862553" cy="3236869"/>
          </a:xfrm>
          <a:prstGeom prst="rect">
            <a:avLst/>
          </a:prstGeom>
        </p:spPr>
      </p:pic>
    </p:spTree>
    <p:extLst>
      <p:ext uri="{BB962C8B-B14F-4D97-AF65-F5344CB8AC3E}">
        <p14:creationId xmlns:p14="http://schemas.microsoft.com/office/powerpoint/2010/main" val="4280892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4636008" y="677926"/>
            <a:ext cx="7597833" cy="970450"/>
          </a:xfrm>
        </p:spPr>
        <p:txBody>
          <a:bodyPr>
            <a:normAutofit fontScale="90000"/>
          </a:bodyPr>
          <a:lstStyle/>
          <a:p>
            <a:r>
              <a:rPr lang="en-US" dirty="0"/>
              <a:t>Q3</a:t>
            </a:r>
            <a:br>
              <a:rPr lang="en-US" dirty="0"/>
            </a:br>
            <a:r>
              <a:rPr lang="en-GB" sz="1800" b="0" i="0" u="none" strike="noStrike" baseline="0" dirty="0">
                <a:solidFill>
                  <a:schemeClr val="tx1"/>
                </a:solidFill>
                <a:latin typeface="Calibri" panose="020F0502020204030204" pitchFamily="34" charset="0"/>
              </a:rPr>
              <a:t>Derive the mode of transport for each journey based on time &amp; geolocation information.</a:t>
            </a:r>
            <a:br>
              <a:rPr lang="en-GB" sz="1800" b="0" i="0" u="none" strike="noStrike" baseline="0" dirty="0">
                <a:solidFill>
                  <a:schemeClr val="tx1"/>
                </a:solidFill>
                <a:latin typeface="Calibri" panose="020F0502020204030204" pitchFamily="34" charset="0"/>
              </a:rPr>
            </a:br>
            <a:endParaRPr lang="en-US" sz="1800" dirty="0"/>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1860" b="-3"/>
          <a:stretch/>
        </p:blipFill>
        <p:spPr>
          <a:xfrm>
            <a:off x="632815" y="643465"/>
            <a:ext cx="4003193" cy="5103372"/>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907481" y="4833256"/>
            <a:ext cx="7200507" cy="1750423"/>
          </a:xfrm>
        </p:spPr>
        <p:txBody>
          <a:bodyPr anchor="ctr">
            <a:normAutofit fontScale="70000" lnSpcReduction="20000"/>
          </a:bodyPr>
          <a:lstStyle/>
          <a:p>
            <a:pPr marL="36900" indent="0">
              <a:buNone/>
            </a:pPr>
            <a:r>
              <a:rPr lang="en-GB" sz="1800" b="0" i="0" u="none" strike="noStrike" baseline="0" dirty="0">
                <a:solidFill>
                  <a:schemeClr val="tx1"/>
                </a:solidFill>
                <a:latin typeface="Calibri" panose="020F0502020204030204" pitchFamily="34" charset="0"/>
              </a:rPr>
              <a:t>For Journey 3 – from Orchard area to City Square – it is not so obvious initially; the distribution of the pings amongst the </a:t>
            </a:r>
            <a:r>
              <a:rPr lang="en-GB" sz="1800" b="0" i="0" u="none" strike="noStrike" baseline="0" dirty="0" err="1">
                <a:solidFill>
                  <a:schemeClr val="tx1"/>
                </a:solidFill>
                <a:latin typeface="Calibri" panose="020F0502020204030204" pitchFamily="34" charset="0"/>
              </a:rPr>
              <a:t>Selegie</a:t>
            </a:r>
            <a:r>
              <a:rPr lang="en-GB" sz="1800" b="0" i="0" u="none" strike="noStrike" baseline="0" dirty="0">
                <a:solidFill>
                  <a:schemeClr val="tx1"/>
                </a:solidFill>
                <a:latin typeface="Calibri" panose="020F0502020204030204" pitchFamily="34" charset="0"/>
              </a:rPr>
              <a:t>/</a:t>
            </a:r>
            <a:r>
              <a:rPr lang="en-GB" sz="1800" b="0" i="0" u="none" strike="noStrike" baseline="0" dirty="0" err="1">
                <a:solidFill>
                  <a:schemeClr val="tx1"/>
                </a:solidFill>
                <a:latin typeface="Calibri" panose="020F0502020204030204" pitchFamily="34" charset="0"/>
              </a:rPr>
              <a:t>Rochor</a:t>
            </a:r>
            <a:r>
              <a:rPr lang="en-GB" sz="1800" b="0" i="0" u="none" strike="noStrike" baseline="0" dirty="0">
                <a:solidFill>
                  <a:schemeClr val="tx1"/>
                </a:solidFill>
                <a:latin typeface="Calibri" panose="020F0502020204030204" pitchFamily="34" charset="0"/>
              </a:rPr>
              <a:t> area indicate that the individual might have taken bus or cab to get to Farrer Park / City Square.</a:t>
            </a:r>
            <a:r>
              <a:rPr lang="en-GB" sz="1800" dirty="0">
                <a:solidFill>
                  <a:schemeClr val="tx1"/>
                </a:solidFill>
                <a:latin typeface="Calibri" panose="020F0502020204030204" pitchFamily="34" charset="0"/>
              </a:rPr>
              <a:t> But this does not account for the missing pings in the Little India district (presumably, the bus/car should pass through that area and show some pings).</a:t>
            </a:r>
          </a:p>
          <a:p>
            <a:pPr marL="36900" indent="0">
              <a:buNone/>
            </a:pPr>
            <a:endParaRPr lang="en-GB" sz="1800" b="0" i="0" u="none" strike="noStrike" baseline="0" dirty="0">
              <a:solidFill>
                <a:schemeClr val="tx1"/>
              </a:solidFill>
              <a:latin typeface="Calibri" panose="020F0502020204030204" pitchFamily="34" charset="0"/>
            </a:endParaRPr>
          </a:p>
          <a:p>
            <a:pPr marL="36900" indent="0">
              <a:buNone/>
            </a:pPr>
            <a:r>
              <a:rPr lang="en-GB" sz="1800" dirty="0">
                <a:solidFill>
                  <a:schemeClr val="tx1"/>
                </a:solidFill>
                <a:latin typeface="Calibri" panose="020F0502020204030204" pitchFamily="34" charset="0"/>
              </a:rPr>
              <a:t>More importantly, there are some circles of shades, appearing at </a:t>
            </a:r>
            <a:r>
              <a:rPr lang="en-GB" sz="1800" dirty="0" err="1">
                <a:solidFill>
                  <a:schemeClr val="tx1"/>
                </a:solidFill>
                <a:latin typeface="Calibri" panose="020F0502020204030204" pitchFamily="34" charset="0"/>
              </a:rPr>
              <a:t>Dhoby</a:t>
            </a:r>
            <a:r>
              <a:rPr lang="en-GB" sz="1800" dirty="0">
                <a:solidFill>
                  <a:schemeClr val="tx1"/>
                </a:solidFill>
                <a:latin typeface="Calibri" panose="020F0502020204030204" pitchFamily="34" charset="0"/>
              </a:rPr>
              <a:t> </a:t>
            </a:r>
            <a:r>
              <a:rPr lang="en-GB" sz="1800" dirty="0" err="1">
                <a:solidFill>
                  <a:schemeClr val="tx1"/>
                </a:solidFill>
                <a:latin typeface="Calibri" panose="020F0502020204030204" pitchFamily="34" charset="0"/>
              </a:rPr>
              <a:t>Ghaut</a:t>
            </a:r>
            <a:r>
              <a:rPr lang="en-GB" sz="1800" dirty="0">
                <a:solidFill>
                  <a:schemeClr val="tx1"/>
                </a:solidFill>
                <a:latin typeface="Calibri" panose="020F0502020204030204" pitchFamily="34" charset="0"/>
              </a:rPr>
              <a:t>, that are lighter than those in the </a:t>
            </a:r>
            <a:r>
              <a:rPr lang="en-GB" sz="1800" dirty="0" err="1">
                <a:solidFill>
                  <a:schemeClr val="tx1"/>
                </a:solidFill>
                <a:latin typeface="Calibri" panose="020F0502020204030204" pitchFamily="34" charset="0"/>
              </a:rPr>
              <a:t>Selegie</a:t>
            </a:r>
            <a:r>
              <a:rPr lang="en-GB" sz="1800" dirty="0">
                <a:solidFill>
                  <a:schemeClr val="tx1"/>
                </a:solidFill>
                <a:latin typeface="Calibri" panose="020F0502020204030204" pitchFamily="34" charset="0"/>
              </a:rPr>
              <a:t>/</a:t>
            </a:r>
            <a:r>
              <a:rPr lang="en-GB" sz="1800" dirty="0" err="1">
                <a:solidFill>
                  <a:schemeClr val="tx1"/>
                </a:solidFill>
                <a:latin typeface="Calibri" panose="020F0502020204030204" pitchFamily="34" charset="0"/>
              </a:rPr>
              <a:t>Rochor</a:t>
            </a:r>
            <a:r>
              <a:rPr lang="en-GB" sz="1800" dirty="0">
                <a:solidFill>
                  <a:schemeClr val="tx1"/>
                </a:solidFill>
                <a:latin typeface="Calibri" panose="020F0502020204030204" pitchFamily="34" charset="0"/>
              </a:rPr>
              <a:t>, indicating that the individual likely instead took the train from </a:t>
            </a:r>
            <a:r>
              <a:rPr lang="en-GB" sz="1800" dirty="0" err="1">
                <a:solidFill>
                  <a:schemeClr val="tx1"/>
                </a:solidFill>
                <a:latin typeface="Calibri" panose="020F0502020204030204" pitchFamily="34" charset="0"/>
              </a:rPr>
              <a:t>Dhoby</a:t>
            </a:r>
            <a:r>
              <a:rPr lang="en-GB" sz="1800" dirty="0">
                <a:solidFill>
                  <a:schemeClr val="tx1"/>
                </a:solidFill>
                <a:latin typeface="Calibri" panose="020F0502020204030204" pitchFamily="34" charset="0"/>
              </a:rPr>
              <a:t> </a:t>
            </a:r>
            <a:r>
              <a:rPr lang="en-GB" sz="1800" dirty="0" err="1">
                <a:solidFill>
                  <a:schemeClr val="tx1"/>
                </a:solidFill>
                <a:latin typeface="Calibri" panose="020F0502020204030204" pitchFamily="34" charset="0"/>
              </a:rPr>
              <a:t>Ghaut</a:t>
            </a:r>
            <a:r>
              <a:rPr lang="en-GB" sz="1800" dirty="0">
                <a:solidFill>
                  <a:schemeClr val="tx1"/>
                </a:solidFill>
                <a:latin typeface="Calibri" panose="020F0502020204030204" pitchFamily="34" charset="0"/>
              </a:rPr>
              <a:t> MRT Station to Farrer Park MRT station.</a:t>
            </a:r>
            <a:endParaRPr lang="en-GB" sz="1800" b="0" i="0" u="none" strike="noStrike" baseline="0" dirty="0">
              <a:solidFill>
                <a:schemeClr val="tx1"/>
              </a:solidFill>
              <a:latin typeface="Calibri" panose="020F0502020204030204" pitchFamily="34" charset="0"/>
            </a:endParaRPr>
          </a:p>
        </p:txBody>
      </p:sp>
      <p:pic>
        <p:nvPicPr>
          <p:cNvPr id="6" name="Picture 5">
            <a:extLst>
              <a:ext uri="{FF2B5EF4-FFF2-40B4-BE49-F238E27FC236}">
                <a16:creationId xmlns:a16="http://schemas.microsoft.com/office/drawing/2014/main" id="{23334FEA-D476-661F-963B-1934E48EEDAF}"/>
              </a:ext>
            </a:extLst>
          </p:cNvPr>
          <p:cNvPicPr>
            <a:picLocks noChangeAspect="1"/>
          </p:cNvPicPr>
          <p:nvPr/>
        </p:nvPicPr>
        <p:blipFill>
          <a:blip r:embed="rId4"/>
          <a:stretch>
            <a:fillRect/>
          </a:stretch>
        </p:blipFill>
        <p:spPr>
          <a:xfrm>
            <a:off x="6433327" y="1648376"/>
            <a:ext cx="4003194" cy="2871471"/>
          </a:xfrm>
          <a:prstGeom prst="rect">
            <a:avLst/>
          </a:prstGeom>
        </p:spPr>
      </p:pic>
    </p:spTree>
    <p:extLst>
      <p:ext uri="{BB962C8B-B14F-4D97-AF65-F5344CB8AC3E}">
        <p14:creationId xmlns:p14="http://schemas.microsoft.com/office/powerpoint/2010/main" val="2027167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4608E264-926B-434A-8D58-87ACA185D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5279472" y="609600"/>
            <a:ext cx="5844759" cy="970450"/>
          </a:xfrm>
        </p:spPr>
        <p:txBody>
          <a:bodyPr>
            <a:normAutofit/>
          </a:bodyPr>
          <a:lstStyle/>
          <a:p>
            <a:r>
              <a:rPr lang="en-US" dirty="0"/>
              <a:t>Questions	</a:t>
            </a:r>
          </a:p>
        </p:txBody>
      </p:sp>
      <p:pic>
        <p:nvPicPr>
          <p:cNvPr id="64" name="Picture 63">
            <a:extLst>
              <a:ext uri="{FF2B5EF4-FFF2-40B4-BE49-F238E27FC236}">
                <a16:creationId xmlns:a16="http://schemas.microsoft.com/office/drawing/2014/main" id="{E67A036B-F109-477D-A092-D947533E27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r="11860" b="-3"/>
          <a:stretch/>
        </p:blipFill>
        <p:spPr>
          <a:xfrm>
            <a:off x="632815" y="643465"/>
            <a:ext cx="4003193" cy="5103372"/>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79472" y="1828801"/>
            <a:ext cx="5844760" cy="3866048"/>
          </a:xfrm>
        </p:spPr>
        <p:txBody>
          <a:bodyPr anchor="ctr">
            <a:normAutofit/>
          </a:bodyPr>
          <a:lstStyle/>
          <a:p>
            <a:pPr marL="379800" indent="-342900">
              <a:buAutoNum type="arabicPeriod"/>
            </a:pPr>
            <a:r>
              <a:rPr lang="en-GB" sz="1800" b="0" i="0" u="none" strike="noStrike" baseline="0" dirty="0">
                <a:solidFill>
                  <a:schemeClr val="tx1"/>
                </a:solidFill>
                <a:latin typeface="Calibri" panose="020F0502020204030204" pitchFamily="34" charset="0"/>
              </a:rPr>
              <a:t>The subscriber went to multiple locations during the day. Please identify possible POIs the subscriber visited and the corresponding dwell times. </a:t>
            </a:r>
          </a:p>
          <a:p>
            <a:pPr marL="379800" indent="-342900">
              <a:buAutoNum type="arabicPeriod"/>
            </a:pPr>
            <a:r>
              <a:rPr lang="en-GB" sz="1800" b="0" i="0" u="none" strike="noStrike" baseline="0" dirty="0">
                <a:solidFill>
                  <a:schemeClr val="tx1"/>
                </a:solidFill>
                <a:latin typeface="Calibri" panose="020F0502020204030204" pitchFamily="34" charset="0"/>
              </a:rPr>
              <a:t>How many journeys did the subscriber take throughout the day? Which are the origins/destinations of the journeys? </a:t>
            </a:r>
          </a:p>
          <a:p>
            <a:pPr marL="379800" indent="-342900">
              <a:buAutoNum type="arabicPeriod"/>
            </a:pPr>
            <a:r>
              <a:rPr lang="en-GB" sz="1800" b="0" i="0" u="none" strike="noStrike" baseline="0" dirty="0">
                <a:solidFill>
                  <a:schemeClr val="tx1"/>
                </a:solidFill>
                <a:latin typeface="Calibri" panose="020F0502020204030204" pitchFamily="34" charset="0"/>
              </a:rPr>
              <a:t>How would you derive the mode of transport for each journey based on time and geolocation information? </a:t>
            </a:r>
          </a:p>
        </p:txBody>
      </p: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4810703" y="609600"/>
            <a:ext cx="6782296" cy="970450"/>
          </a:xfrm>
        </p:spPr>
        <p:txBody>
          <a:bodyPr>
            <a:normAutofit fontScale="90000"/>
          </a:bodyPr>
          <a:lstStyle/>
          <a:p>
            <a:r>
              <a:rPr lang="en-US" dirty="0"/>
              <a:t>Q1</a:t>
            </a:r>
            <a:br>
              <a:rPr lang="en-US" dirty="0"/>
            </a:br>
            <a:r>
              <a:rPr lang="en-GB" sz="1800" b="0" u="none" strike="noStrike" baseline="0" dirty="0">
                <a:solidFill>
                  <a:schemeClr val="tx1"/>
                </a:solidFill>
                <a:latin typeface="Calibri" panose="020F0502020204030204" pitchFamily="34" charset="0"/>
              </a:rPr>
              <a:t>Identify possible POIs the subscriber visited and the corresponding dwell times.</a:t>
            </a:r>
            <a:endParaRPr lang="en-US" sz="1800" dirty="0"/>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1860" b="-3"/>
          <a:stretch/>
        </p:blipFill>
        <p:spPr>
          <a:xfrm>
            <a:off x="632815" y="643465"/>
            <a:ext cx="4003193" cy="5103372"/>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913711" y="1306017"/>
            <a:ext cx="3623460" cy="4652068"/>
          </a:xfrm>
        </p:spPr>
        <p:txBody>
          <a:bodyPr anchor="ctr">
            <a:normAutofit/>
          </a:bodyPr>
          <a:lstStyle/>
          <a:p>
            <a:pPr marL="36900" indent="0">
              <a:buNone/>
            </a:pPr>
            <a:endParaRPr lang="en-GB" sz="1800" dirty="0">
              <a:solidFill>
                <a:schemeClr val="tx1"/>
              </a:solidFill>
              <a:latin typeface="Calibri" panose="020F0502020204030204" pitchFamily="34" charset="0"/>
            </a:endParaRPr>
          </a:p>
          <a:p>
            <a:pPr marL="36900" indent="0">
              <a:buNone/>
            </a:pPr>
            <a:r>
              <a:rPr lang="en-GB" sz="1800" b="0" i="0" u="none" strike="noStrike" baseline="0" dirty="0">
                <a:solidFill>
                  <a:schemeClr val="tx1"/>
                </a:solidFill>
                <a:latin typeface="Calibri" panose="020F0502020204030204" pitchFamily="34" charset="0"/>
              </a:rPr>
              <a:t>1) Not exactly a “visit” but </a:t>
            </a:r>
            <a:r>
              <a:rPr lang="en-GB" sz="1800" b="0" i="0" u="none" strike="noStrike" baseline="0" dirty="0" err="1">
                <a:solidFill>
                  <a:schemeClr val="tx1"/>
                </a:solidFill>
                <a:latin typeface="Calibri" panose="020F0502020204030204" pitchFamily="34" charset="0"/>
              </a:rPr>
              <a:t>Joo</a:t>
            </a:r>
            <a:r>
              <a:rPr lang="en-GB" sz="1800" b="0" i="0" u="none" strike="noStrike" baseline="0" dirty="0">
                <a:solidFill>
                  <a:schemeClr val="tx1"/>
                </a:solidFill>
                <a:latin typeface="Calibri" panose="020F0502020204030204" pitchFamily="34" charset="0"/>
              </a:rPr>
              <a:t> Seng/Tai Seng is likely where individual is stayin</a:t>
            </a:r>
            <a:r>
              <a:rPr lang="en-GB" sz="1800" dirty="0">
                <a:solidFill>
                  <a:schemeClr val="tx1"/>
                </a:solidFill>
                <a:latin typeface="Calibri" panose="020F0502020204030204" pitchFamily="34" charset="0"/>
              </a:rPr>
              <a:t>g at i.e. </a:t>
            </a:r>
            <a:r>
              <a:rPr lang="en-GB" sz="1800" b="1" dirty="0">
                <a:solidFill>
                  <a:schemeClr val="tx1"/>
                </a:solidFill>
                <a:latin typeface="Calibri" panose="020F0502020204030204" pitchFamily="34" charset="0"/>
              </a:rPr>
              <a:t>Home</a:t>
            </a:r>
          </a:p>
          <a:p>
            <a:pPr marL="36900" indent="0">
              <a:buNone/>
            </a:pPr>
            <a:endParaRPr lang="en-GB" sz="1800" b="1" dirty="0">
              <a:solidFill>
                <a:schemeClr val="tx1"/>
              </a:solidFill>
              <a:latin typeface="Calibri" panose="020F0502020204030204" pitchFamily="34" charset="0"/>
            </a:endParaRPr>
          </a:p>
          <a:p>
            <a:pPr marL="36900" indent="0">
              <a:buNone/>
            </a:pPr>
            <a:r>
              <a:rPr lang="en-GB" sz="1800" i="0" u="none" strike="noStrike" baseline="0" dirty="0">
                <a:solidFill>
                  <a:schemeClr val="tx1"/>
                </a:solidFill>
                <a:latin typeface="Calibri" panose="020F0502020204030204" pitchFamily="34" charset="0"/>
              </a:rPr>
              <a:t>- Due to significant number of pings </a:t>
            </a:r>
            <a:r>
              <a:rPr lang="en-GB" sz="1800" dirty="0">
                <a:solidFill>
                  <a:schemeClr val="tx1"/>
                </a:solidFill>
                <a:latin typeface="Calibri" panose="020F0502020204030204" pitchFamily="34" charset="0"/>
              </a:rPr>
              <a:t>being </a:t>
            </a:r>
            <a:r>
              <a:rPr lang="en-GB" sz="1800" i="0" u="none" strike="noStrike" baseline="0" dirty="0">
                <a:solidFill>
                  <a:schemeClr val="tx1"/>
                </a:solidFill>
                <a:latin typeface="Calibri" panose="020F0502020204030204" pitchFamily="34" charset="0"/>
              </a:rPr>
              <a:t>captured both at the start and end of the day</a:t>
            </a:r>
          </a:p>
          <a:p>
            <a:pPr marL="36900" indent="0">
              <a:buNone/>
            </a:pPr>
            <a:endParaRPr lang="en-GB" sz="1800" dirty="0">
              <a:solidFill>
                <a:schemeClr val="tx1"/>
              </a:solidFill>
              <a:latin typeface="Calibri" panose="020F0502020204030204" pitchFamily="34" charset="0"/>
            </a:endParaRPr>
          </a:p>
          <a:p>
            <a:pPr marL="36900" indent="0">
              <a:buNone/>
            </a:pPr>
            <a:endParaRPr lang="en-GB" sz="1800" b="0" i="0" u="none" strike="noStrike" baseline="0" dirty="0">
              <a:solidFill>
                <a:schemeClr val="tx1"/>
              </a:solidFill>
              <a:latin typeface="Calibri" panose="020F0502020204030204" pitchFamily="34" charset="0"/>
            </a:endParaRPr>
          </a:p>
        </p:txBody>
      </p:sp>
      <p:pic>
        <p:nvPicPr>
          <p:cNvPr id="5" name="Picture 4">
            <a:extLst>
              <a:ext uri="{FF2B5EF4-FFF2-40B4-BE49-F238E27FC236}">
                <a16:creationId xmlns:a16="http://schemas.microsoft.com/office/drawing/2014/main" id="{FA665E29-3B5D-F014-3473-D120BA09A0B4}"/>
              </a:ext>
            </a:extLst>
          </p:cNvPr>
          <p:cNvPicPr>
            <a:picLocks noChangeAspect="1"/>
          </p:cNvPicPr>
          <p:nvPr/>
        </p:nvPicPr>
        <p:blipFill>
          <a:blip r:embed="rId4"/>
          <a:stretch>
            <a:fillRect/>
          </a:stretch>
        </p:blipFill>
        <p:spPr>
          <a:xfrm>
            <a:off x="8640179" y="2082592"/>
            <a:ext cx="3355429" cy="3372951"/>
          </a:xfrm>
          <a:prstGeom prst="rect">
            <a:avLst/>
          </a:prstGeom>
        </p:spPr>
      </p:pic>
    </p:spTree>
    <p:extLst>
      <p:ext uri="{BB962C8B-B14F-4D97-AF65-F5344CB8AC3E}">
        <p14:creationId xmlns:p14="http://schemas.microsoft.com/office/powerpoint/2010/main" val="553134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4810703" y="609600"/>
            <a:ext cx="6782296" cy="970450"/>
          </a:xfrm>
        </p:spPr>
        <p:txBody>
          <a:bodyPr>
            <a:normAutofit fontScale="90000"/>
          </a:bodyPr>
          <a:lstStyle/>
          <a:p>
            <a:r>
              <a:rPr lang="en-US" dirty="0"/>
              <a:t>Q1</a:t>
            </a:r>
            <a:br>
              <a:rPr lang="en-US" dirty="0"/>
            </a:br>
            <a:r>
              <a:rPr lang="en-GB" sz="1800" b="0" u="none" strike="noStrike" baseline="0" dirty="0">
                <a:solidFill>
                  <a:schemeClr val="tx1"/>
                </a:solidFill>
                <a:latin typeface="Calibri" panose="020F0502020204030204" pitchFamily="34" charset="0"/>
              </a:rPr>
              <a:t>Identify possible POIs the subscriber visited and the corresponding dwell times.</a:t>
            </a:r>
            <a:endParaRPr lang="en-US" sz="1800" dirty="0"/>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1860" b="-3"/>
          <a:stretch/>
        </p:blipFill>
        <p:spPr>
          <a:xfrm>
            <a:off x="632815" y="643465"/>
            <a:ext cx="4003193" cy="5103372"/>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913710" y="4441371"/>
            <a:ext cx="6782295" cy="1516714"/>
          </a:xfrm>
        </p:spPr>
        <p:txBody>
          <a:bodyPr anchor="ctr">
            <a:normAutofit fontScale="92500" lnSpcReduction="20000"/>
          </a:bodyPr>
          <a:lstStyle/>
          <a:p>
            <a:pPr marL="36900" indent="0">
              <a:buNone/>
            </a:pPr>
            <a:endParaRPr lang="en-GB" sz="1800" dirty="0">
              <a:solidFill>
                <a:schemeClr val="tx1"/>
              </a:solidFill>
              <a:latin typeface="Calibri" panose="020F0502020204030204" pitchFamily="34" charset="0"/>
            </a:endParaRPr>
          </a:p>
          <a:p>
            <a:pPr marL="36900" indent="0">
              <a:buNone/>
            </a:pPr>
            <a:r>
              <a:rPr lang="en-GB" sz="1800" b="0" i="0" u="none" strike="noStrike" baseline="0" dirty="0">
                <a:solidFill>
                  <a:schemeClr val="tx1"/>
                </a:solidFill>
                <a:latin typeface="Calibri" panose="020F0502020204030204" pitchFamily="34" charset="0"/>
              </a:rPr>
              <a:t>1) Home</a:t>
            </a:r>
          </a:p>
          <a:p>
            <a:pPr marL="36900" indent="0">
              <a:buNone/>
            </a:pPr>
            <a:endParaRPr lang="en-GB" sz="1800" b="0" i="0" u="none" strike="noStrike" baseline="0" dirty="0">
              <a:solidFill>
                <a:schemeClr val="tx1"/>
              </a:solidFill>
              <a:latin typeface="Calibri" panose="020F0502020204030204" pitchFamily="34" charset="0"/>
            </a:endParaRPr>
          </a:p>
          <a:p>
            <a:pPr marL="36900" indent="0">
              <a:buNone/>
            </a:pPr>
            <a:r>
              <a:rPr lang="en-GB" sz="1800" dirty="0">
                <a:solidFill>
                  <a:schemeClr val="tx1"/>
                </a:solidFill>
                <a:latin typeface="Calibri" panose="020F0502020204030204" pitchFamily="34" charset="0"/>
              </a:rPr>
              <a:t>- </a:t>
            </a:r>
            <a:r>
              <a:rPr lang="en-GB" sz="1800" b="0" i="0" u="none" strike="noStrike" baseline="0" dirty="0">
                <a:solidFill>
                  <a:schemeClr val="tx1"/>
                </a:solidFill>
                <a:latin typeface="Calibri" panose="020F0502020204030204" pitchFamily="34" charset="0"/>
              </a:rPr>
              <a:t>Total Dwell Time:</a:t>
            </a:r>
            <a:r>
              <a:rPr lang="en-GB" sz="1800" b="1" i="0" u="none" strike="noStrike" baseline="0" dirty="0">
                <a:solidFill>
                  <a:schemeClr val="tx1"/>
                </a:solidFill>
                <a:latin typeface="Calibri" panose="020F0502020204030204" pitchFamily="34" charset="0"/>
              </a:rPr>
              <a:t> 5800 seconds</a:t>
            </a:r>
            <a:endParaRPr lang="en-GB" sz="1800" dirty="0">
              <a:solidFill>
                <a:schemeClr val="tx1"/>
              </a:solidFill>
              <a:latin typeface="Calibri" panose="020F0502020204030204" pitchFamily="34" charset="0"/>
            </a:endParaRPr>
          </a:p>
          <a:p>
            <a:pPr marL="36900" indent="0">
              <a:buNone/>
            </a:pPr>
            <a:endParaRPr lang="en-GB" sz="1800" b="0" i="0" u="none" strike="noStrike" baseline="0" dirty="0">
              <a:solidFill>
                <a:schemeClr val="tx1"/>
              </a:solidFill>
              <a:latin typeface="Calibri" panose="020F0502020204030204" pitchFamily="34" charset="0"/>
            </a:endParaRPr>
          </a:p>
        </p:txBody>
      </p:sp>
      <p:pic>
        <p:nvPicPr>
          <p:cNvPr id="8" name="Picture 7">
            <a:extLst>
              <a:ext uri="{FF2B5EF4-FFF2-40B4-BE49-F238E27FC236}">
                <a16:creationId xmlns:a16="http://schemas.microsoft.com/office/drawing/2014/main" id="{83253440-C923-716A-0016-64B3FD54179B}"/>
              </a:ext>
            </a:extLst>
          </p:cNvPr>
          <p:cNvPicPr>
            <a:picLocks noChangeAspect="1"/>
          </p:cNvPicPr>
          <p:nvPr/>
        </p:nvPicPr>
        <p:blipFill>
          <a:blip r:embed="rId4"/>
          <a:stretch>
            <a:fillRect/>
          </a:stretch>
        </p:blipFill>
        <p:spPr>
          <a:xfrm>
            <a:off x="5335340" y="1826752"/>
            <a:ext cx="5945159" cy="1970807"/>
          </a:xfrm>
          <a:prstGeom prst="rect">
            <a:avLst/>
          </a:prstGeom>
        </p:spPr>
      </p:pic>
    </p:spTree>
    <p:extLst>
      <p:ext uri="{BB962C8B-B14F-4D97-AF65-F5344CB8AC3E}">
        <p14:creationId xmlns:p14="http://schemas.microsoft.com/office/powerpoint/2010/main" val="2788722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4810703" y="609600"/>
            <a:ext cx="6782296" cy="970450"/>
          </a:xfrm>
        </p:spPr>
        <p:txBody>
          <a:bodyPr>
            <a:normAutofit fontScale="90000"/>
          </a:bodyPr>
          <a:lstStyle/>
          <a:p>
            <a:r>
              <a:rPr lang="en-US" dirty="0"/>
              <a:t>Q1</a:t>
            </a:r>
            <a:br>
              <a:rPr lang="en-US" dirty="0"/>
            </a:br>
            <a:r>
              <a:rPr lang="en-GB" sz="1800" b="0" u="none" strike="noStrike" baseline="0" dirty="0">
                <a:solidFill>
                  <a:schemeClr val="tx1"/>
                </a:solidFill>
                <a:latin typeface="Calibri" panose="020F0502020204030204" pitchFamily="34" charset="0"/>
              </a:rPr>
              <a:t>Identify possible POIs the subscriber visited and the corresponding dwell times.</a:t>
            </a:r>
            <a:endParaRPr lang="en-US" sz="1800" dirty="0"/>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1860" b="-3"/>
          <a:stretch/>
        </p:blipFill>
        <p:spPr>
          <a:xfrm>
            <a:off x="632815" y="643465"/>
            <a:ext cx="4003193" cy="5103372"/>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727575" y="4738255"/>
            <a:ext cx="6948551" cy="1122218"/>
          </a:xfrm>
        </p:spPr>
        <p:txBody>
          <a:bodyPr anchor="ctr">
            <a:normAutofit/>
          </a:bodyPr>
          <a:lstStyle/>
          <a:p>
            <a:pPr marL="36900" indent="0">
              <a:buNone/>
            </a:pPr>
            <a:r>
              <a:rPr lang="en-GB" sz="1800" b="0" i="0" u="none" strike="noStrike" baseline="0" dirty="0">
                <a:solidFill>
                  <a:schemeClr val="tx1"/>
                </a:solidFill>
                <a:latin typeface="Calibri" panose="020F0502020204030204" pitchFamily="34" charset="0"/>
              </a:rPr>
              <a:t>Individual also made visits to the Little India area, as well as the Orchard area. Zooming into these areas, the POIs are:</a:t>
            </a:r>
          </a:p>
        </p:txBody>
      </p:sp>
      <p:pic>
        <p:nvPicPr>
          <p:cNvPr id="6" name="Picture 5">
            <a:extLst>
              <a:ext uri="{FF2B5EF4-FFF2-40B4-BE49-F238E27FC236}">
                <a16:creationId xmlns:a16="http://schemas.microsoft.com/office/drawing/2014/main" id="{124979DA-D19D-6258-1939-9D4DFB3B2B26}"/>
              </a:ext>
            </a:extLst>
          </p:cNvPr>
          <p:cNvPicPr>
            <a:picLocks noChangeAspect="1"/>
          </p:cNvPicPr>
          <p:nvPr/>
        </p:nvPicPr>
        <p:blipFill>
          <a:blip r:embed="rId4"/>
          <a:stretch>
            <a:fillRect/>
          </a:stretch>
        </p:blipFill>
        <p:spPr>
          <a:xfrm>
            <a:off x="6156993" y="1796414"/>
            <a:ext cx="4089716" cy="2900277"/>
          </a:xfrm>
          <a:prstGeom prst="rect">
            <a:avLst/>
          </a:prstGeom>
        </p:spPr>
      </p:pic>
    </p:spTree>
    <p:extLst>
      <p:ext uri="{BB962C8B-B14F-4D97-AF65-F5344CB8AC3E}">
        <p14:creationId xmlns:p14="http://schemas.microsoft.com/office/powerpoint/2010/main" val="1365485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4810703" y="609600"/>
            <a:ext cx="6782296" cy="970450"/>
          </a:xfrm>
        </p:spPr>
        <p:txBody>
          <a:bodyPr>
            <a:normAutofit fontScale="90000"/>
          </a:bodyPr>
          <a:lstStyle/>
          <a:p>
            <a:r>
              <a:rPr lang="en-US" dirty="0"/>
              <a:t>Q1</a:t>
            </a:r>
            <a:br>
              <a:rPr lang="en-US" dirty="0"/>
            </a:br>
            <a:r>
              <a:rPr lang="en-GB" sz="1800" b="0" u="none" strike="noStrike" baseline="0" dirty="0">
                <a:solidFill>
                  <a:schemeClr val="tx1"/>
                </a:solidFill>
                <a:latin typeface="Calibri" panose="020F0502020204030204" pitchFamily="34" charset="0"/>
              </a:rPr>
              <a:t>Identify possible POIs the subscriber visited and the corresponding dwell times.</a:t>
            </a:r>
            <a:endParaRPr lang="en-US" sz="1800" dirty="0"/>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1860" b="-3"/>
          <a:stretch/>
        </p:blipFill>
        <p:spPr>
          <a:xfrm>
            <a:off x="632815" y="643465"/>
            <a:ext cx="4003193" cy="5103372"/>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727575" y="4738255"/>
            <a:ext cx="6948551" cy="1989116"/>
          </a:xfrm>
        </p:spPr>
        <p:txBody>
          <a:bodyPr anchor="ctr">
            <a:normAutofit/>
          </a:bodyPr>
          <a:lstStyle/>
          <a:p>
            <a:pPr marL="36900" indent="0">
              <a:buNone/>
            </a:pPr>
            <a:r>
              <a:rPr lang="en-GB" sz="1800" b="0" i="0" u="none" strike="noStrike" baseline="0" dirty="0">
                <a:solidFill>
                  <a:schemeClr val="tx1"/>
                </a:solidFill>
                <a:latin typeface="Calibri" panose="020F0502020204030204" pitchFamily="34" charset="0"/>
              </a:rPr>
              <a:t>2) Little India / Farrer Park area POIs</a:t>
            </a:r>
          </a:p>
          <a:p>
            <a:pPr>
              <a:buFontTx/>
              <a:buChar char="-"/>
            </a:pPr>
            <a:r>
              <a:rPr lang="en-GB" sz="1800" dirty="0">
                <a:solidFill>
                  <a:schemeClr val="tx1"/>
                </a:solidFill>
                <a:latin typeface="Calibri" panose="020F0502020204030204" pitchFamily="34" charset="0"/>
              </a:rPr>
              <a:t>Land Transport Authority (Hampshire)</a:t>
            </a:r>
          </a:p>
          <a:p>
            <a:pPr>
              <a:buFontTx/>
              <a:buChar char="-"/>
            </a:pPr>
            <a:r>
              <a:rPr lang="en-GB" sz="1800" b="0" i="0" u="none" strike="noStrike" baseline="0" dirty="0">
                <a:solidFill>
                  <a:schemeClr val="tx1"/>
                </a:solidFill>
                <a:latin typeface="Calibri" panose="020F0502020204030204" pitchFamily="34" charset="0"/>
              </a:rPr>
              <a:t>KK Women’s &amp; Children’s Hospital</a:t>
            </a:r>
          </a:p>
          <a:p>
            <a:pPr>
              <a:buFontTx/>
              <a:buChar char="-"/>
            </a:pPr>
            <a:r>
              <a:rPr lang="en-GB" sz="1800" b="0" i="0" u="none" strike="noStrike" baseline="0" dirty="0">
                <a:solidFill>
                  <a:schemeClr val="tx1"/>
                </a:solidFill>
                <a:latin typeface="Calibri" panose="020F0502020204030204" pitchFamily="34" charset="0"/>
              </a:rPr>
              <a:t>City Square Mall</a:t>
            </a:r>
          </a:p>
        </p:txBody>
      </p:sp>
      <p:pic>
        <p:nvPicPr>
          <p:cNvPr id="5" name="Picture 4">
            <a:extLst>
              <a:ext uri="{FF2B5EF4-FFF2-40B4-BE49-F238E27FC236}">
                <a16:creationId xmlns:a16="http://schemas.microsoft.com/office/drawing/2014/main" id="{5E8201D9-FE51-BAE3-0FD5-674A4BDDAFCF}"/>
              </a:ext>
            </a:extLst>
          </p:cNvPr>
          <p:cNvPicPr>
            <a:picLocks noChangeAspect="1"/>
          </p:cNvPicPr>
          <p:nvPr/>
        </p:nvPicPr>
        <p:blipFill>
          <a:blip r:embed="rId4"/>
          <a:stretch>
            <a:fillRect/>
          </a:stretch>
        </p:blipFill>
        <p:spPr>
          <a:xfrm>
            <a:off x="5712936" y="1774225"/>
            <a:ext cx="4970614" cy="2782671"/>
          </a:xfrm>
          <a:prstGeom prst="rect">
            <a:avLst/>
          </a:prstGeom>
        </p:spPr>
      </p:pic>
    </p:spTree>
    <p:extLst>
      <p:ext uri="{BB962C8B-B14F-4D97-AF65-F5344CB8AC3E}">
        <p14:creationId xmlns:p14="http://schemas.microsoft.com/office/powerpoint/2010/main" val="4287267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4810703" y="609600"/>
            <a:ext cx="6782296" cy="970450"/>
          </a:xfrm>
        </p:spPr>
        <p:txBody>
          <a:bodyPr>
            <a:normAutofit fontScale="90000"/>
          </a:bodyPr>
          <a:lstStyle/>
          <a:p>
            <a:r>
              <a:rPr lang="en-US" dirty="0"/>
              <a:t>Q1</a:t>
            </a:r>
            <a:br>
              <a:rPr lang="en-US" dirty="0"/>
            </a:br>
            <a:r>
              <a:rPr lang="en-GB" sz="1800" b="0" u="none" strike="noStrike" baseline="0" dirty="0">
                <a:solidFill>
                  <a:schemeClr val="tx1"/>
                </a:solidFill>
                <a:latin typeface="Calibri" panose="020F0502020204030204" pitchFamily="34" charset="0"/>
              </a:rPr>
              <a:t>Identify possible POIs the subscriber visited and the corresponding dwell times.</a:t>
            </a:r>
            <a:endParaRPr lang="en-US" sz="1800" dirty="0"/>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1860" b="-3"/>
          <a:stretch/>
        </p:blipFill>
        <p:spPr>
          <a:xfrm>
            <a:off x="632815" y="643465"/>
            <a:ext cx="4003193" cy="5103372"/>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727575" y="4738255"/>
            <a:ext cx="6948551" cy="1989116"/>
          </a:xfrm>
        </p:spPr>
        <p:txBody>
          <a:bodyPr anchor="ctr">
            <a:normAutofit/>
          </a:bodyPr>
          <a:lstStyle/>
          <a:p>
            <a:pPr marL="36900" indent="0">
              <a:buNone/>
            </a:pPr>
            <a:r>
              <a:rPr lang="en-GB" sz="1800" b="0" i="0" u="none" strike="noStrike" baseline="0" dirty="0">
                <a:solidFill>
                  <a:schemeClr val="tx1"/>
                </a:solidFill>
                <a:latin typeface="Calibri" panose="020F0502020204030204" pitchFamily="34" charset="0"/>
              </a:rPr>
              <a:t>2) Little India / Farrer Park area POIs</a:t>
            </a:r>
          </a:p>
          <a:p>
            <a:pPr>
              <a:buFontTx/>
              <a:buChar char="-"/>
            </a:pPr>
            <a:r>
              <a:rPr lang="en-GB" sz="1800" dirty="0">
                <a:solidFill>
                  <a:schemeClr val="tx1"/>
                </a:solidFill>
                <a:latin typeface="Calibri" panose="020F0502020204030204" pitchFamily="34" charset="0"/>
              </a:rPr>
              <a:t>Land Transport Authority (Hampshire): </a:t>
            </a:r>
            <a:r>
              <a:rPr lang="en-GB" sz="1800" b="1" dirty="0">
                <a:solidFill>
                  <a:schemeClr val="tx1"/>
                </a:solidFill>
                <a:latin typeface="Calibri" panose="020F0502020204030204" pitchFamily="34" charset="0"/>
              </a:rPr>
              <a:t>2759 seconds</a:t>
            </a:r>
          </a:p>
          <a:p>
            <a:pPr>
              <a:buFontTx/>
              <a:buChar char="-"/>
            </a:pPr>
            <a:r>
              <a:rPr lang="en-GB" sz="1800" b="0" i="0" u="none" strike="noStrike" baseline="0" dirty="0">
                <a:solidFill>
                  <a:schemeClr val="tx1"/>
                </a:solidFill>
                <a:latin typeface="Calibri" panose="020F0502020204030204" pitchFamily="34" charset="0"/>
              </a:rPr>
              <a:t>KK Women’s &amp; Children’s Hospital: </a:t>
            </a:r>
            <a:r>
              <a:rPr lang="en-GB" sz="1800" b="1" i="0" u="none" strike="noStrike" baseline="0" dirty="0">
                <a:solidFill>
                  <a:schemeClr val="tx1"/>
                </a:solidFill>
                <a:latin typeface="Calibri" panose="020F0502020204030204" pitchFamily="34" charset="0"/>
              </a:rPr>
              <a:t>2494 seconds</a:t>
            </a:r>
          </a:p>
          <a:p>
            <a:pPr>
              <a:buFontTx/>
              <a:buChar char="-"/>
            </a:pPr>
            <a:r>
              <a:rPr lang="en-GB" sz="1800" b="0" i="0" u="none" strike="noStrike" baseline="0" dirty="0">
                <a:solidFill>
                  <a:schemeClr val="tx1"/>
                </a:solidFill>
                <a:latin typeface="Calibri" panose="020F0502020204030204" pitchFamily="34" charset="0"/>
              </a:rPr>
              <a:t>City Square Mall: </a:t>
            </a:r>
            <a:r>
              <a:rPr lang="en-GB" sz="1800" b="1" i="0" u="none" strike="noStrike" baseline="0" dirty="0">
                <a:solidFill>
                  <a:schemeClr val="tx1"/>
                </a:solidFill>
                <a:latin typeface="Calibri" panose="020F0502020204030204" pitchFamily="34" charset="0"/>
              </a:rPr>
              <a:t>4521 seconds</a:t>
            </a:r>
          </a:p>
        </p:txBody>
      </p:sp>
      <p:pic>
        <p:nvPicPr>
          <p:cNvPr id="6" name="Picture 5">
            <a:extLst>
              <a:ext uri="{FF2B5EF4-FFF2-40B4-BE49-F238E27FC236}">
                <a16:creationId xmlns:a16="http://schemas.microsoft.com/office/drawing/2014/main" id="{36A809C8-EC55-6B62-BEF0-6C0FC04FED23}"/>
              </a:ext>
            </a:extLst>
          </p:cNvPr>
          <p:cNvPicPr>
            <a:picLocks noChangeAspect="1"/>
          </p:cNvPicPr>
          <p:nvPr/>
        </p:nvPicPr>
        <p:blipFill>
          <a:blip r:embed="rId4"/>
          <a:stretch>
            <a:fillRect/>
          </a:stretch>
        </p:blipFill>
        <p:spPr>
          <a:xfrm>
            <a:off x="8709804" y="3195151"/>
            <a:ext cx="3386112" cy="1640438"/>
          </a:xfrm>
          <a:prstGeom prst="rect">
            <a:avLst/>
          </a:prstGeom>
        </p:spPr>
      </p:pic>
      <p:pic>
        <p:nvPicPr>
          <p:cNvPr id="8" name="Picture 7">
            <a:extLst>
              <a:ext uri="{FF2B5EF4-FFF2-40B4-BE49-F238E27FC236}">
                <a16:creationId xmlns:a16="http://schemas.microsoft.com/office/drawing/2014/main" id="{6008F7A5-49E9-D29F-058B-CDBB6B0CBE21}"/>
              </a:ext>
            </a:extLst>
          </p:cNvPr>
          <p:cNvPicPr>
            <a:picLocks noChangeAspect="1"/>
          </p:cNvPicPr>
          <p:nvPr/>
        </p:nvPicPr>
        <p:blipFill>
          <a:blip r:embed="rId5"/>
          <a:stretch>
            <a:fillRect/>
          </a:stretch>
        </p:blipFill>
        <p:spPr>
          <a:xfrm>
            <a:off x="7555994" y="1580050"/>
            <a:ext cx="2561834" cy="1989116"/>
          </a:xfrm>
          <a:prstGeom prst="rect">
            <a:avLst/>
          </a:prstGeom>
        </p:spPr>
      </p:pic>
      <p:pic>
        <p:nvPicPr>
          <p:cNvPr id="10" name="Picture 9">
            <a:extLst>
              <a:ext uri="{FF2B5EF4-FFF2-40B4-BE49-F238E27FC236}">
                <a16:creationId xmlns:a16="http://schemas.microsoft.com/office/drawing/2014/main" id="{C9726142-C0E2-94B8-434D-70CC0227724F}"/>
              </a:ext>
            </a:extLst>
          </p:cNvPr>
          <p:cNvPicPr>
            <a:picLocks noChangeAspect="1"/>
          </p:cNvPicPr>
          <p:nvPr/>
        </p:nvPicPr>
        <p:blipFill>
          <a:blip r:embed="rId6"/>
          <a:stretch>
            <a:fillRect/>
          </a:stretch>
        </p:blipFill>
        <p:spPr>
          <a:xfrm>
            <a:off x="4810703" y="2943807"/>
            <a:ext cx="3075032" cy="1891782"/>
          </a:xfrm>
          <a:prstGeom prst="rect">
            <a:avLst/>
          </a:prstGeom>
        </p:spPr>
      </p:pic>
    </p:spTree>
    <p:extLst>
      <p:ext uri="{BB962C8B-B14F-4D97-AF65-F5344CB8AC3E}">
        <p14:creationId xmlns:p14="http://schemas.microsoft.com/office/powerpoint/2010/main" val="2617662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4810703" y="609600"/>
            <a:ext cx="6782296" cy="970450"/>
          </a:xfrm>
        </p:spPr>
        <p:txBody>
          <a:bodyPr>
            <a:normAutofit fontScale="90000"/>
          </a:bodyPr>
          <a:lstStyle/>
          <a:p>
            <a:r>
              <a:rPr lang="en-US" dirty="0"/>
              <a:t>Q1</a:t>
            </a:r>
            <a:br>
              <a:rPr lang="en-US" dirty="0"/>
            </a:br>
            <a:r>
              <a:rPr lang="en-GB" sz="1800" b="0" u="none" strike="noStrike" baseline="0" dirty="0">
                <a:solidFill>
                  <a:schemeClr val="tx1"/>
                </a:solidFill>
                <a:latin typeface="Calibri" panose="020F0502020204030204" pitchFamily="34" charset="0"/>
              </a:rPr>
              <a:t>Identify possible POIs the subscriber visited and the corresponding dwell times.</a:t>
            </a:r>
            <a:endParaRPr lang="en-US" sz="1800" dirty="0"/>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1860" b="-3"/>
          <a:stretch/>
        </p:blipFill>
        <p:spPr>
          <a:xfrm>
            <a:off x="632815" y="643465"/>
            <a:ext cx="4003193" cy="5103372"/>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722816" y="4572000"/>
            <a:ext cx="6948551" cy="1989116"/>
          </a:xfrm>
        </p:spPr>
        <p:txBody>
          <a:bodyPr anchor="ctr">
            <a:normAutofit/>
          </a:bodyPr>
          <a:lstStyle/>
          <a:p>
            <a:pPr marL="36900" indent="0">
              <a:buNone/>
            </a:pPr>
            <a:r>
              <a:rPr lang="en-GB" sz="1800" b="0" i="0" u="none" strike="noStrike" baseline="0" dirty="0">
                <a:solidFill>
                  <a:schemeClr val="tx1"/>
                </a:solidFill>
                <a:latin typeface="Calibri" panose="020F0502020204030204" pitchFamily="34" charset="0"/>
              </a:rPr>
              <a:t>3) Orchard area POIs</a:t>
            </a:r>
          </a:p>
          <a:p>
            <a:pPr>
              <a:buFontTx/>
              <a:buChar char="-"/>
            </a:pPr>
            <a:r>
              <a:rPr lang="en-GB" sz="1800" dirty="0">
                <a:solidFill>
                  <a:schemeClr val="tx1"/>
                </a:solidFill>
                <a:latin typeface="Calibri" panose="020F0502020204030204" pitchFamily="34" charset="0"/>
              </a:rPr>
              <a:t>Plaza Singapura</a:t>
            </a:r>
          </a:p>
          <a:p>
            <a:pPr>
              <a:buFontTx/>
              <a:buChar char="-"/>
            </a:pPr>
            <a:r>
              <a:rPr lang="en-GB" sz="1800" b="0" i="0" u="none" strike="noStrike" baseline="0" dirty="0">
                <a:solidFill>
                  <a:schemeClr val="tx1"/>
                </a:solidFill>
                <a:latin typeface="Calibri" panose="020F0502020204030204" pitchFamily="34" charset="0"/>
              </a:rPr>
              <a:t>Orchard Central / 313 @ Somerset / Orchard Gateway</a:t>
            </a:r>
          </a:p>
        </p:txBody>
      </p:sp>
      <p:pic>
        <p:nvPicPr>
          <p:cNvPr id="6" name="Picture 5">
            <a:extLst>
              <a:ext uri="{FF2B5EF4-FFF2-40B4-BE49-F238E27FC236}">
                <a16:creationId xmlns:a16="http://schemas.microsoft.com/office/drawing/2014/main" id="{C9EDE5C2-52C0-64C3-D4B7-98C2B352FDB7}"/>
              </a:ext>
            </a:extLst>
          </p:cNvPr>
          <p:cNvPicPr>
            <a:picLocks noChangeAspect="1"/>
          </p:cNvPicPr>
          <p:nvPr/>
        </p:nvPicPr>
        <p:blipFill>
          <a:blip r:embed="rId4"/>
          <a:stretch>
            <a:fillRect/>
          </a:stretch>
        </p:blipFill>
        <p:spPr>
          <a:xfrm>
            <a:off x="4854967" y="1982551"/>
            <a:ext cx="6684250" cy="2353202"/>
          </a:xfrm>
          <a:prstGeom prst="rect">
            <a:avLst/>
          </a:prstGeom>
        </p:spPr>
      </p:pic>
    </p:spTree>
    <p:extLst>
      <p:ext uri="{BB962C8B-B14F-4D97-AF65-F5344CB8AC3E}">
        <p14:creationId xmlns:p14="http://schemas.microsoft.com/office/powerpoint/2010/main" val="1582168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4810703" y="609600"/>
            <a:ext cx="6782296" cy="970450"/>
          </a:xfrm>
        </p:spPr>
        <p:txBody>
          <a:bodyPr>
            <a:normAutofit fontScale="90000"/>
          </a:bodyPr>
          <a:lstStyle/>
          <a:p>
            <a:r>
              <a:rPr lang="en-US" dirty="0"/>
              <a:t>Q1</a:t>
            </a:r>
            <a:br>
              <a:rPr lang="en-US" dirty="0"/>
            </a:br>
            <a:r>
              <a:rPr lang="en-GB" sz="1800" b="0" u="none" strike="noStrike" baseline="0" dirty="0">
                <a:solidFill>
                  <a:schemeClr val="tx1"/>
                </a:solidFill>
                <a:latin typeface="Calibri" panose="020F0502020204030204" pitchFamily="34" charset="0"/>
              </a:rPr>
              <a:t>Identify possible POIs the subscriber visited and the corresponding dwell times.</a:t>
            </a:r>
            <a:endParaRPr lang="en-US" sz="1800" dirty="0"/>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1860" b="-3"/>
          <a:stretch/>
        </p:blipFill>
        <p:spPr>
          <a:xfrm>
            <a:off x="632815" y="643465"/>
            <a:ext cx="4003193" cy="5103372"/>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722816" y="4572000"/>
            <a:ext cx="6948551" cy="1989116"/>
          </a:xfrm>
        </p:spPr>
        <p:txBody>
          <a:bodyPr anchor="ctr">
            <a:normAutofit/>
          </a:bodyPr>
          <a:lstStyle/>
          <a:p>
            <a:pPr marL="36900" indent="0">
              <a:buNone/>
            </a:pPr>
            <a:r>
              <a:rPr lang="en-GB" sz="1800" b="0" i="0" u="none" strike="noStrike" baseline="0" dirty="0">
                <a:solidFill>
                  <a:schemeClr val="tx1"/>
                </a:solidFill>
                <a:latin typeface="Calibri" panose="020F0502020204030204" pitchFamily="34" charset="0"/>
              </a:rPr>
              <a:t>3) Orchard area POIs</a:t>
            </a:r>
          </a:p>
          <a:p>
            <a:pPr>
              <a:buFontTx/>
              <a:buChar char="-"/>
            </a:pPr>
            <a:r>
              <a:rPr lang="en-GB" sz="1800" dirty="0">
                <a:solidFill>
                  <a:schemeClr val="tx1"/>
                </a:solidFill>
                <a:latin typeface="Calibri" panose="020F0502020204030204" pitchFamily="34" charset="0"/>
              </a:rPr>
              <a:t>Plaza Singapura: </a:t>
            </a:r>
            <a:r>
              <a:rPr lang="en-GB" sz="1800" b="1" dirty="0">
                <a:solidFill>
                  <a:schemeClr val="tx1"/>
                </a:solidFill>
                <a:latin typeface="Calibri" panose="020F0502020204030204" pitchFamily="34" charset="0"/>
              </a:rPr>
              <a:t>12688 seconds</a:t>
            </a:r>
          </a:p>
          <a:p>
            <a:pPr>
              <a:buFontTx/>
              <a:buChar char="-"/>
            </a:pPr>
            <a:r>
              <a:rPr lang="en-GB" sz="1800" b="0" i="0" u="none" strike="noStrike" baseline="0" dirty="0">
                <a:solidFill>
                  <a:schemeClr val="tx1"/>
                </a:solidFill>
                <a:latin typeface="Calibri" panose="020F0502020204030204" pitchFamily="34" charset="0"/>
              </a:rPr>
              <a:t>Orchard Central / 313 @ Somerset / Orchard Gateway: </a:t>
            </a:r>
            <a:r>
              <a:rPr lang="en-GB" sz="1800" b="1" i="0" u="none" strike="noStrike" baseline="0" dirty="0">
                <a:solidFill>
                  <a:schemeClr val="tx1"/>
                </a:solidFill>
                <a:latin typeface="Calibri" panose="020F0502020204030204" pitchFamily="34" charset="0"/>
              </a:rPr>
              <a:t>7236 seconds</a:t>
            </a:r>
          </a:p>
        </p:txBody>
      </p:sp>
      <p:pic>
        <p:nvPicPr>
          <p:cNvPr id="5" name="Picture 4">
            <a:extLst>
              <a:ext uri="{FF2B5EF4-FFF2-40B4-BE49-F238E27FC236}">
                <a16:creationId xmlns:a16="http://schemas.microsoft.com/office/drawing/2014/main" id="{7D84E898-A98B-4142-35B9-81AF32A6DCE7}"/>
              </a:ext>
            </a:extLst>
          </p:cNvPr>
          <p:cNvPicPr>
            <a:picLocks noChangeAspect="1"/>
          </p:cNvPicPr>
          <p:nvPr/>
        </p:nvPicPr>
        <p:blipFill>
          <a:blip r:embed="rId4"/>
          <a:stretch>
            <a:fillRect/>
          </a:stretch>
        </p:blipFill>
        <p:spPr>
          <a:xfrm>
            <a:off x="4810703" y="1912543"/>
            <a:ext cx="3508346" cy="2326964"/>
          </a:xfrm>
          <a:prstGeom prst="rect">
            <a:avLst/>
          </a:prstGeom>
        </p:spPr>
      </p:pic>
      <p:pic>
        <p:nvPicPr>
          <p:cNvPr id="8" name="Picture 7">
            <a:extLst>
              <a:ext uri="{FF2B5EF4-FFF2-40B4-BE49-F238E27FC236}">
                <a16:creationId xmlns:a16="http://schemas.microsoft.com/office/drawing/2014/main" id="{C5A60D15-E739-09F2-1645-CC767A21ABA1}"/>
              </a:ext>
            </a:extLst>
          </p:cNvPr>
          <p:cNvPicPr>
            <a:picLocks noChangeAspect="1"/>
          </p:cNvPicPr>
          <p:nvPr/>
        </p:nvPicPr>
        <p:blipFill>
          <a:blip r:embed="rId5"/>
          <a:stretch>
            <a:fillRect/>
          </a:stretch>
        </p:blipFill>
        <p:spPr>
          <a:xfrm>
            <a:off x="6661589" y="3195151"/>
            <a:ext cx="5184473" cy="1601893"/>
          </a:xfrm>
          <a:prstGeom prst="rect">
            <a:avLst/>
          </a:prstGeom>
        </p:spPr>
      </p:pic>
    </p:spTree>
    <p:extLst>
      <p:ext uri="{BB962C8B-B14F-4D97-AF65-F5344CB8AC3E}">
        <p14:creationId xmlns:p14="http://schemas.microsoft.com/office/powerpoint/2010/main" val="38899024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{CC830367-3A07-484E-A719-22DF4A98DB66}tf55705232_win32</Template>
  <TotalTime>179</TotalTime>
  <Words>1014</Words>
  <Application>Microsoft Office PowerPoint</Application>
  <PresentationFormat>Widescreen</PresentationFormat>
  <Paragraphs>79</Paragraphs>
  <Slides>18</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vt:lpstr>
      <vt:lpstr>Goudy Old Style</vt:lpstr>
      <vt:lpstr>Wingdings 2</vt:lpstr>
      <vt:lpstr>SlateVTI</vt:lpstr>
      <vt:lpstr>Assignment 1</vt:lpstr>
      <vt:lpstr>Questions </vt:lpstr>
      <vt:lpstr>Q1 Identify possible POIs the subscriber visited and the corresponding dwell times.</vt:lpstr>
      <vt:lpstr>Q1 Identify possible POIs the subscriber visited and the corresponding dwell times.</vt:lpstr>
      <vt:lpstr>Q1 Identify possible POIs the subscriber visited and the corresponding dwell times.</vt:lpstr>
      <vt:lpstr>Q1 Identify possible POIs the subscriber visited and the corresponding dwell times.</vt:lpstr>
      <vt:lpstr>Q1 Identify possible POIs the subscriber visited and the corresponding dwell times.</vt:lpstr>
      <vt:lpstr>Q1 Identify possible POIs the subscriber visited and the corresponding dwell times.</vt:lpstr>
      <vt:lpstr>Q1 Identify possible POIs the subscriber visited and the corresponding dwell times.</vt:lpstr>
      <vt:lpstr>Q2 How many journeys did the subscriber take, and which are the origins/destinations?</vt:lpstr>
      <vt:lpstr>Q2 How many journeys did the subscriber take, and which are the origins/destinations?</vt:lpstr>
      <vt:lpstr>Q2 How many journeys did the subscriber take, and which are the origins/destinations?</vt:lpstr>
      <vt:lpstr>Q2 How many journeys did the subscriber take, and which are the origins/destinations?</vt:lpstr>
      <vt:lpstr>Q2 How many journeys did the subscriber take, and which are the origins/destinations?</vt:lpstr>
      <vt:lpstr>Q3 Derive the mode of transport for each journey based on time &amp; geolocation information. </vt:lpstr>
      <vt:lpstr>Q3 Derive the mode of transport for each journey based on time &amp; geolocation information. </vt:lpstr>
      <vt:lpstr>Q3 Derive the mode of transport for each journey based on time &amp; geolocation information. </vt:lpstr>
      <vt:lpstr>Q3 Derive the mode of transport for each journey based on time &amp; geolocation information.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1</dc:title>
  <dc:creator>Jun Yu Tan</dc:creator>
  <cp:lastModifiedBy>Jun Yu Tan</cp:lastModifiedBy>
  <cp:revision>5</cp:revision>
  <dcterms:created xsi:type="dcterms:W3CDTF">2022-06-23T13:35:47Z</dcterms:created>
  <dcterms:modified xsi:type="dcterms:W3CDTF">2022-06-25T16:46:21Z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